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vo" charset="1" panose="02020502070400060406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embeddings/oleObject2.bin" Type="http://schemas.openxmlformats.org/officeDocument/2006/relationships/oleObject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embeddings/oleObject1.bin" Type="http://schemas.openxmlformats.org/officeDocument/2006/relationships/oleObject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39.png" Type="http://schemas.openxmlformats.org/officeDocument/2006/relationships/image"/><Relationship Id="rId6" Target="https://perfumescatedral.vercel.app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49899" y="0"/>
            <a:ext cx="670594" cy="10287000"/>
            <a:chOff x="0" y="0"/>
            <a:chExt cx="17661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61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6617">
                  <a:moveTo>
                    <a:pt x="0" y="0"/>
                  </a:moveTo>
                  <a:lnTo>
                    <a:pt x="176617" y="0"/>
                  </a:lnTo>
                  <a:lnTo>
                    <a:pt x="17661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84A9FF">
                    <a:alpha val="100000"/>
                  </a:srgbClr>
                </a:gs>
                <a:gs pos="100000">
                  <a:srgbClr val="F5F8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661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0" y="-163522"/>
            <a:ext cx="9449899" cy="13298553"/>
          </a:xfrm>
          <a:custGeom>
            <a:avLst/>
            <a:gdLst/>
            <a:ahLst/>
            <a:cxnLst/>
            <a:rect r="r" b="b" t="t" l="l"/>
            <a:pathLst>
              <a:path h="13298553" w="9449899">
                <a:moveTo>
                  <a:pt x="0" y="0"/>
                </a:moveTo>
                <a:lnTo>
                  <a:pt x="9449899" y="0"/>
                </a:lnTo>
                <a:lnTo>
                  <a:pt x="9449899" y="13298552"/>
                </a:lnTo>
                <a:lnTo>
                  <a:pt x="0" y="1329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96819" y="0"/>
            <a:ext cx="5514115" cy="10287000"/>
            <a:chOff x="0" y="0"/>
            <a:chExt cx="571677" cy="10665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1677" cy="1066506"/>
            </a:xfrm>
            <a:custGeom>
              <a:avLst/>
              <a:gdLst/>
              <a:ahLst/>
              <a:cxnLst/>
              <a:rect r="r" b="b" t="t" l="l"/>
              <a:pathLst>
                <a:path h="1066506" w="571677">
                  <a:moveTo>
                    <a:pt x="0" y="0"/>
                  </a:moveTo>
                  <a:lnTo>
                    <a:pt x="571677" y="0"/>
                  </a:lnTo>
                  <a:lnTo>
                    <a:pt x="571677" y="1066506"/>
                  </a:lnTo>
                  <a:lnTo>
                    <a:pt x="0" y="1066506"/>
                  </a:lnTo>
                  <a:close/>
                </a:path>
              </a:pathLst>
            </a:custGeom>
            <a:blipFill>
              <a:blip r:embed="rId4"/>
              <a:stretch>
                <a:fillRect l="-24623" t="0" r="-2462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307625" y="0"/>
            <a:ext cx="2980375" cy="10287000"/>
          </a:xfrm>
          <a:custGeom>
            <a:avLst/>
            <a:gdLst/>
            <a:ahLst/>
            <a:cxnLst/>
            <a:rect r="r" b="b" t="t" l="l"/>
            <a:pathLst>
              <a:path h="10287000" w="2980375">
                <a:moveTo>
                  <a:pt x="0" y="0"/>
                </a:moveTo>
                <a:lnTo>
                  <a:pt x="2980375" y="0"/>
                </a:lnTo>
                <a:lnTo>
                  <a:pt x="2980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5157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10934" y="0"/>
            <a:ext cx="2977066" cy="11908263"/>
            <a:chOff x="0" y="0"/>
            <a:chExt cx="3969421" cy="158776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969421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7938842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1908263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449899" y="0"/>
            <a:ext cx="488069" cy="10287000"/>
          </a:xfrm>
          <a:custGeom>
            <a:avLst/>
            <a:gdLst/>
            <a:ahLst/>
            <a:cxnLst/>
            <a:rect r="r" b="b" t="t" l="l"/>
            <a:pathLst>
              <a:path h="10287000" w="488069">
                <a:moveTo>
                  <a:pt x="0" y="0"/>
                </a:moveTo>
                <a:lnTo>
                  <a:pt x="488069" y="0"/>
                </a:lnTo>
                <a:lnTo>
                  <a:pt x="4880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55197" y="1822229"/>
            <a:ext cx="7865275" cy="3340321"/>
            <a:chOff x="0" y="0"/>
            <a:chExt cx="10487033" cy="445376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90500"/>
              <a:ext cx="10487033" cy="3526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99"/>
                </a:lnSpc>
              </a:pPr>
              <a:r>
                <a:rPr lang="en-US" sz="9999" spc="-99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Perfumes Catedral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885437"/>
              <a:ext cx="10487033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3"/>
                </a:lnSpc>
              </a:pPr>
              <a:r>
                <a:rPr lang="en-US" sz="2752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Digitalización de Reservas - Proyecto Tecnológico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419051" y="8096384"/>
            <a:ext cx="4724949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9"/>
              </a:lnSpc>
            </a:pPr>
            <a:r>
              <a:rPr lang="en-US" sz="305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Grupo 2 - sección 705D</a:t>
            </a:r>
          </a:p>
          <a:p>
            <a:pPr algn="just">
              <a:lnSpc>
                <a:spcPts val="4280"/>
              </a:lnSpc>
            </a:pPr>
            <a:r>
              <a:rPr lang="en-US" sz="3057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Integrantes:</a:t>
            </a:r>
          </a:p>
          <a:p>
            <a:pPr algn="just" marL="660171" indent="-330086" lvl="1">
              <a:lnSpc>
                <a:spcPts val="3669"/>
              </a:lnSpc>
              <a:buFont typeface="Arial"/>
              <a:buChar char="•"/>
            </a:pPr>
            <a:r>
              <a:rPr lang="en-US" sz="3057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Sebastián García</a:t>
            </a:r>
          </a:p>
          <a:p>
            <a:pPr algn="just" marL="660171" indent="-330086" lvl="1">
              <a:lnSpc>
                <a:spcPts val="3669"/>
              </a:lnSpc>
              <a:buFont typeface="Arial"/>
              <a:buChar char="•"/>
            </a:pPr>
            <a:r>
              <a:rPr lang="en-US" sz="3057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Catalina Olivares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5197" y="5284038"/>
            <a:ext cx="713950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3"/>
              </a:lnSpc>
            </a:pPr>
            <a:r>
              <a:rPr lang="en-US" sz="255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Presentación Final Proyecto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517477" y="2425943"/>
          <a:ext cx="13253046" cy="7000875"/>
        </p:xfrm>
        <a:graphic>
          <a:graphicData uri="http://schemas.openxmlformats.org/drawingml/2006/table">
            <a:tbl>
              <a:tblPr/>
              <a:tblGrid>
                <a:gridCol w="3313261"/>
                <a:gridCol w="3313261"/>
                <a:gridCol w="6626523"/>
              </a:tblGrid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&lt;&lt;CA001&gt;&gt; Administrador - Agregar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&lt;&lt;CA001&gt;&gt; Administrador - Agregar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&lt;&lt;CA011&gt;&gt; Carro - Agregar productos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&lt;&lt;CA003&gt;&gt; Administrador - Eliminar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&lt;&lt;CA003&gt;&gt; Administrador - Eliminar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&lt;&lt;CA012&gt;&gt; Carro - Eliminar productos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&lt;&lt;CA002&gt;&gt; Administrador - Modificar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&lt;&lt;CA002&gt;&gt; Administrador - Modificar producto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&lt;&lt;CA013&gt;&gt; Reserva - Crear reserva exitosa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&lt;&lt;CA004&gt;&gt; Administrador - Gestionar stock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&lt;&lt;CA004&gt;&gt; Administrador - Gestionar stock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&lt;&lt;CA016&gt;&gt; Chat - Creación automática al generar reserva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&lt;&lt;CA005&gt;&gt; Administrador - Ver y gestionar reservas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&lt;&lt;CA005&gt;&gt; Administrador - Ver y gestionar reservas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&lt;&lt;CA014&gt;&gt; Reserva - Actualizar estado (admin)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&lt;&lt;CA006&gt;&gt; Usuario - Registro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&lt;&lt;CA006&gt;&gt; Usuario - Registro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&lt;&lt;CA015&gt;&gt; Reserva - Historial del usuario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&lt;&lt;CA007&gt;&gt; Usuario - Inicio de sesión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&lt;&lt;CA007&gt;&gt; Usuario - Inicio de sesión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&lt;&lt;CA017&gt;&gt; Chat - Mensajería cliente &lt;-&gt; admin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&lt;&lt;CA008&gt;&gt; Usuario - Recuperar contraseña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&lt;&lt;CA008&gt;&gt; Usuario - Recuperar contraseña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&lt;&lt;CA019&gt;&gt; API - CRUD Productos (Postman)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&lt;&lt;CA009&gt;&gt; Catálogo - Visualización de perfumes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&lt;&lt;CA009&gt;&gt; Catálogo - Visualización de perfumes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&lt;&lt;CA020&gt;&gt; Rendimiento - JMeter (Login + Catálogo)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087">
                <a:tc gridSpan="2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&lt;&lt;CA010&gt;&gt; Catálogo - Filtros y búsqueda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FFFFF"/>
                          </a:solidFill>
                          <a:latin typeface="Ovo"/>
                          <a:ea typeface="Ovo"/>
                          <a:cs typeface="Ovo"/>
                          <a:sym typeface="Ovo"/>
                        </a:rPr>
                        <a:t>&lt;&lt;CA010&gt;&gt; Catálogo - Filtros y búsqueda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72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Plan de Pruebas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0817" y="2897505"/>
            <a:ext cx="6468794" cy="6282909"/>
          </a:xfrm>
          <a:custGeom>
            <a:avLst/>
            <a:gdLst/>
            <a:ahLst/>
            <a:cxnLst/>
            <a:rect r="r" b="b" t="t" l="l"/>
            <a:pathLst>
              <a:path h="6282909" w="6468794">
                <a:moveTo>
                  <a:pt x="0" y="0"/>
                </a:moveTo>
                <a:lnTo>
                  <a:pt x="6468794" y="0"/>
                </a:lnTo>
                <a:lnTo>
                  <a:pt x="6468794" y="6282909"/>
                </a:lnTo>
                <a:lnTo>
                  <a:pt x="0" y="6282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50817" y="2130743"/>
            <a:ext cx="1623059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31049" y="2897505"/>
            <a:ext cx="6468794" cy="6282909"/>
          </a:xfrm>
          <a:custGeom>
            <a:avLst/>
            <a:gdLst/>
            <a:ahLst/>
            <a:cxnLst/>
            <a:rect r="r" b="b" t="t" l="l"/>
            <a:pathLst>
              <a:path h="6282909" w="6468794">
                <a:moveTo>
                  <a:pt x="0" y="0"/>
                </a:moveTo>
                <a:lnTo>
                  <a:pt x="6468794" y="0"/>
                </a:lnTo>
                <a:lnTo>
                  <a:pt x="6468794" y="6282909"/>
                </a:lnTo>
                <a:lnTo>
                  <a:pt x="0" y="6282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79" r="0" b="-117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Pruebas con Selenium IDE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455127" y="9421031"/>
            <a:ext cx="6147655" cy="3718759"/>
          </a:xfrm>
          <a:custGeom>
            <a:avLst/>
            <a:gdLst/>
            <a:ahLst/>
            <a:cxnLst/>
            <a:rect r="r" b="b" t="t" l="l"/>
            <a:pathLst>
              <a:path h="3718759" w="6147655">
                <a:moveTo>
                  <a:pt x="0" y="0"/>
                </a:moveTo>
                <a:lnTo>
                  <a:pt x="6147656" y="0"/>
                </a:lnTo>
                <a:lnTo>
                  <a:pt x="6147656" y="3718759"/>
                </a:lnTo>
                <a:lnTo>
                  <a:pt x="0" y="3718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33" r="0" b="-5613"/>
            </a:stretch>
          </a:blipFill>
        </p:spPr>
      </p:sp>
      <p:graphicFrame>
        <p:nvGraphicFramePr>
          <p:cNvPr name="Object 5" id="5"/>
          <p:cNvGraphicFramePr/>
          <p:nvPr/>
        </p:nvGraphicFramePr>
        <p:xfrm>
          <a:off x="2462480" y="2397853"/>
          <a:ext cx="9164333" cy="2394864"/>
        </p:xfrm>
        <a:graphic>
          <a:graphicData uri="http://schemas.openxmlformats.org/presentationml/2006/ole">
            <p:oleObj imgW="10998200" imgH="42291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89984" y="4485709"/>
            <a:ext cx="5027769" cy="6328681"/>
          </a:xfrm>
          <a:prstGeom prst="rect">
            <a:avLst/>
          </a:prstGeom>
        </p:spPr>
      </p:pic>
      <p:graphicFrame>
        <p:nvGraphicFramePr>
          <p:cNvPr name="Object 7" id="7"/>
          <p:cNvGraphicFramePr/>
          <p:nvPr/>
        </p:nvGraphicFramePr>
        <p:xfrm>
          <a:off x="11091375" y="2397853"/>
          <a:ext cx="9164333" cy="2394864"/>
        </p:xfrm>
        <a:graphic>
          <a:graphicData uri="http://schemas.openxmlformats.org/presentationml/2006/ole">
            <p:oleObj imgW="10998200" imgH="4229100" r:id="rId10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Resultados de las pruebas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0614" y="2455003"/>
            <a:ext cx="8115300" cy="4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3500" spc="-35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Servidor Local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455003"/>
            <a:ext cx="8115300" cy="46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3500" spc="-35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Servidor Nube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33332" y="5209058"/>
            <a:ext cx="4945820" cy="553027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5209" y="795856"/>
            <a:ext cx="3718418" cy="1559158"/>
          </a:xfrm>
          <a:custGeom>
            <a:avLst/>
            <a:gdLst/>
            <a:ahLst/>
            <a:cxnLst/>
            <a:rect r="r" b="b" t="t" l="l"/>
            <a:pathLst>
              <a:path h="1559158" w="3718418">
                <a:moveTo>
                  <a:pt x="0" y="0"/>
                </a:moveTo>
                <a:lnTo>
                  <a:pt x="3718418" y="0"/>
                </a:lnTo>
                <a:lnTo>
                  <a:pt x="3718418" y="1559158"/>
                </a:lnTo>
                <a:lnTo>
                  <a:pt x="0" y="1559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31" t="-7444" r="0" b="-4780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102010"/>
            <a:ext cx="6946102" cy="1173597"/>
          </a:xfrm>
          <a:custGeom>
            <a:avLst/>
            <a:gdLst/>
            <a:ahLst/>
            <a:cxnLst/>
            <a:rect r="r" b="b" t="t" l="l"/>
            <a:pathLst>
              <a:path h="1173597" w="6946102">
                <a:moveTo>
                  <a:pt x="0" y="0"/>
                </a:moveTo>
                <a:lnTo>
                  <a:pt x="6946102" y="0"/>
                </a:lnTo>
                <a:lnTo>
                  <a:pt x="6946102" y="1173597"/>
                </a:lnTo>
                <a:lnTo>
                  <a:pt x="0" y="1173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4" t="-6043" r="-1378" b="-1405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533" y="5351807"/>
            <a:ext cx="6957935" cy="891436"/>
          </a:xfrm>
          <a:custGeom>
            <a:avLst/>
            <a:gdLst/>
            <a:ahLst/>
            <a:cxnLst/>
            <a:rect r="r" b="b" t="t" l="l"/>
            <a:pathLst>
              <a:path h="891436" w="6957935">
                <a:moveTo>
                  <a:pt x="0" y="0"/>
                </a:moveTo>
                <a:lnTo>
                  <a:pt x="6957935" y="0"/>
                </a:lnTo>
                <a:lnTo>
                  <a:pt x="6957935" y="891436"/>
                </a:lnTo>
                <a:lnTo>
                  <a:pt x="0" y="8914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56" t="-7763" r="-570" b="-198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319443"/>
            <a:ext cx="6946102" cy="974328"/>
          </a:xfrm>
          <a:custGeom>
            <a:avLst/>
            <a:gdLst/>
            <a:ahLst/>
            <a:cxnLst/>
            <a:rect r="r" b="b" t="t" l="l"/>
            <a:pathLst>
              <a:path h="974328" w="6946102">
                <a:moveTo>
                  <a:pt x="0" y="0"/>
                </a:moveTo>
                <a:lnTo>
                  <a:pt x="6946102" y="0"/>
                </a:lnTo>
                <a:lnTo>
                  <a:pt x="6946102" y="974328"/>
                </a:lnTo>
                <a:lnTo>
                  <a:pt x="0" y="974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84" t="-9212" r="-2078" b="-1311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369971"/>
            <a:ext cx="6946102" cy="1011795"/>
          </a:xfrm>
          <a:custGeom>
            <a:avLst/>
            <a:gdLst/>
            <a:ahLst/>
            <a:cxnLst/>
            <a:rect r="r" b="b" t="t" l="l"/>
            <a:pathLst>
              <a:path h="1011795" w="6946102">
                <a:moveTo>
                  <a:pt x="0" y="0"/>
                </a:moveTo>
                <a:lnTo>
                  <a:pt x="6946102" y="0"/>
                </a:lnTo>
                <a:lnTo>
                  <a:pt x="6946102" y="1011795"/>
                </a:lnTo>
                <a:lnTo>
                  <a:pt x="0" y="1011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755" r="-1227" b="-1003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0533" y="8457966"/>
            <a:ext cx="6946102" cy="981763"/>
          </a:xfrm>
          <a:custGeom>
            <a:avLst/>
            <a:gdLst/>
            <a:ahLst/>
            <a:cxnLst/>
            <a:rect r="r" b="b" t="t" l="l"/>
            <a:pathLst>
              <a:path h="981763" w="6946102">
                <a:moveTo>
                  <a:pt x="0" y="0"/>
                </a:moveTo>
                <a:lnTo>
                  <a:pt x="6946102" y="0"/>
                </a:lnTo>
                <a:lnTo>
                  <a:pt x="6946102" y="981763"/>
                </a:lnTo>
                <a:lnTo>
                  <a:pt x="0" y="981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77" b="-7208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700" y="2587923"/>
            <a:ext cx="1623059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762810" y="8430874"/>
            <a:ext cx="6787208" cy="1079703"/>
          </a:xfrm>
          <a:custGeom>
            <a:avLst/>
            <a:gdLst/>
            <a:ahLst/>
            <a:cxnLst/>
            <a:rect r="r" b="b" t="t" l="l"/>
            <a:pathLst>
              <a:path h="1079703" w="6787208">
                <a:moveTo>
                  <a:pt x="0" y="0"/>
                </a:moveTo>
                <a:lnTo>
                  <a:pt x="6787208" y="0"/>
                </a:lnTo>
                <a:lnTo>
                  <a:pt x="6787208" y="1079703"/>
                </a:lnTo>
                <a:lnTo>
                  <a:pt x="0" y="10797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16" t="-4940" r="-174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62810" y="7209428"/>
            <a:ext cx="6787208" cy="1126196"/>
          </a:xfrm>
          <a:custGeom>
            <a:avLst/>
            <a:gdLst/>
            <a:ahLst/>
            <a:cxnLst/>
            <a:rect r="r" b="b" t="t" l="l"/>
            <a:pathLst>
              <a:path h="1126196" w="6787208">
                <a:moveTo>
                  <a:pt x="0" y="0"/>
                </a:moveTo>
                <a:lnTo>
                  <a:pt x="6787208" y="0"/>
                </a:lnTo>
                <a:lnTo>
                  <a:pt x="6787208" y="1126196"/>
                </a:lnTo>
                <a:lnTo>
                  <a:pt x="0" y="11261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62810" y="6133215"/>
            <a:ext cx="6787208" cy="980964"/>
          </a:xfrm>
          <a:custGeom>
            <a:avLst/>
            <a:gdLst/>
            <a:ahLst/>
            <a:cxnLst/>
            <a:rect r="r" b="b" t="t" l="l"/>
            <a:pathLst>
              <a:path h="980964" w="6787208">
                <a:moveTo>
                  <a:pt x="0" y="0"/>
                </a:moveTo>
                <a:lnTo>
                  <a:pt x="6787208" y="0"/>
                </a:lnTo>
                <a:lnTo>
                  <a:pt x="6787208" y="980963"/>
                </a:lnTo>
                <a:lnTo>
                  <a:pt x="0" y="9809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62810" y="5033458"/>
            <a:ext cx="6787208" cy="1004507"/>
          </a:xfrm>
          <a:custGeom>
            <a:avLst/>
            <a:gdLst/>
            <a:ahLst/>
            <a:cxnLst/>
            <a:rect r="r" b="b" t="t" l="l"/>
            <a:pathLst>
              <a:path h="1004507" w="6787208">
                <a:moveTo>
                  <a:pt x="0" y="0"/>
                </a:moveTo>
                <a:lnTo>
                  <a:pt x="6787208" y="0"/>
                </a:lnTo>
                <a:lnTo>
                  <a:pt x="6787208" y="1004507"/>
                </a:lnTo>
                <a:lnTo>
                  <a:pt x="0" y="10045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36812" y="3961069"/>
            <a:ext cx="6813206" cy="977140"/>
          </a:xfrm>
          <a:custGeom>
            <a:avLst/>
            <a:gdLst/>
            <a:ahLst/>
            <a:cxnLst/>
            <a:rect r="r" b="b" t="t" l="l"/>
            <a:pathLst>
              <a:path h="977140" w="6813206">
                <a:moveTo>
                  <a:pt x="0" y="0"/>
                </a:moveTo>
                <a:lnTo>
                  <a:pt x="6813206" y="0"/>
                </a:lnTo>
                <a:lnTo>
                  <a:pt x="6813206" y="977139"/>
                </a:lnTo>
                <a:lnTo>
                  <a:pt x="0" y="9771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3021310"/>
            <a:ext cx="8115300" cy="95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spc="-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Resultados prueba de carga</a:t>
            </a:r>
          </a:p>
          <a:p>
            <a:pPr algn="l" marL="0" indent="0" lvl="0">
              <a:lnSpc>
                <a:spcPts val="3400"/>
              </a:lnSpc>
            </a:pPr>
            <a:r>
              <a:rPr lang="en-US" sz="3400" spc="-34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Servidor Local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5825"/>
            <a:ext cx="1092591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</a:t>
            </a:r>
            <a:r>
              <a:rPr lang="en-US" sz="720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rueba de carga con JMeter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2906331"/>
            <a:ext cx="8115300" cy="95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900" spc="-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Resultados prueba de carga</a:t>
            </a:r>
          </a:p>
          <a:p>
            <a:pPr algn="l" marL="0" indent="0" lvl="0">
              <a:lnSpc>
                <a:spcPts val="3400"/>
              </a:lnSpc>
            </a:pPr>
            <a:r>
              <a:rPr lang="en-US" sz="3400" spc="-34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Servidor Nube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>
            <a:hlinkClick r:id="rId6" tooltip="https://perfumescatedral.vercel.app"/>
          </p:cNvPr>
          <p:cNvSpPr/>
          <p:nvPr/>
        </p:nvSpPr>
        <p:spPr>
          <a:xfrm flipH="false" flipV="false" rot="0">
            <a:off x="7788109" y="3341652"/>
            <a:ext cx="2711781" cy="3603696"/>
          </a:xfrm>
          <a:custGeom>
            <a:avLst/>
            <a:gdLst/>
            <a:ahLst/>
            <a:cxnLst/>
            <a:rect r="r" b="b" t="t" l="l"/>
            <a:pathLst>
              <a:path h="3603696" w="2711781">
                <a:moveTo>
                  <a:pt x="0" y="0"/>
                </a:moveTo>
                <a:lnTo>
                  <a:pt x="2711782" y="0"/>
                </a:lnTo>
                <a:lnTo>
                  <a:pt x="2711782" y="3603696"/>
                </a:lnTo>
                <a:lnTo>
                  <a:pt x="0" y="3603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Demostración página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72234" y="1152525"/>
            <a:ext cx="8787066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Muchas</a:t>
            </a: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Gracias!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257641" y="2318087"/>
            <a:ext cx="3772718" cy="5013579"/>
          </a:xfrm>
          <a:custGeom>
            <a:avLst/>
            <a:gdLst/>
            <a:ahLst/>
            <a:cxnLst/>
            <a:rect r="r" b="b" t="t" l="l"/>
            <a:pathLst>
              <a:path h="5013579" w="3772718">
                <a:moveTo>
                  <a:pt x="0" y="0"/>
                </a:moveTo>
                <a:lnTo>
                  <a:pt x="3772718" y="0"/>
                </a:lnTo>
                <a:lnTo>
                  <a:pt x="3772718" y="5013579"/>
                </a:lnTo>
                <a:lnTo>
                  <a:pt x="0" y="501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4375" y="7822826"/>
            <a:ext cx="9899249" cy="122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Di</a:t>
            </a:r>
            <a:r>
              <a:rPr lang="en-US" sz="35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gitalizando las reservas, mejorando la experiencia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2980375" cy="10287000"/>
          </a:xfrm>
          <a:custGeom>
            <a:avLst/>
            <a:gdLst/>
            <a:ahLst/>
            <a:cxnLst/>
            <a:rect r="r" b="b" t="t" l="l"/>
            <a:pathLst>
              <a:path h="10287000" w="2980375">
                <a:moveTo>
                  <a:pt x="0" y="0"/>
                </a:moveTo>
                <a:lnTo>
                  <a:pt x="2980375" y="0"/>
                </a:lnTo>
                <a:lnTo>
                  <a:pt x="2980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5157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10" y="0"/>
            <a:ext cx="2977066" cy="11908263"/>
            <a:chOff x="0" y="0"/>
            <a:chExt cx="3969421" cy="15877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3969421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7938842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1908263"/>
              <a:ext cx="3969421" cy="3969421"/>
            </a:xfrm>
            <a:custGeom>
              <a:avLst/>
              <a:gdLst/>
              <a:ahLst/>
              <a:cxnLst/>
              <a:rect r="r" b="b" t="t" l="l"/>
              <a:pathLst>
                <a:path h="3969421" w="3969421">
                  <a:moveTo>
                    <a:pt x="0" y="0"/>
                  </a:moveTo>
                  <a:lnTo>
                    <a:pt x="3969421" y="0"/>
                  </a:lnTo>
                  <a:lnTo>
                    <a:pt x="3969421" y="3969421"/>
                  </a:lnTo>
                  <a:lnTo>
                    <a:pt x="0" y="396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Contexto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1895" y="2483818"/>
            <a:ext cx="8898663" cy="721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4"/>
              </a:lnSpc>
            </a:pP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El crecimiento del comercio electrónico ha impulsado la necesidad de digitalizar los procesos de venta y reserva en el rubro de la perfumería.</a:t>
            </a:r>
          </a:p>
          <a:p>
            <a:pPr algn="just">
              <a:lnSpc>
                <a:spcPts val="4104"/>
              </a:lnSpc>
            </a:pPr>
          </a:p>
          <a:p>
            <a:pPr algn="just">
              <a:lnSpc>
                <a:spcPts val="4104"/>
              </a:lnSpc>
            </a:pP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Actualmente, Perfumes Catedral gestiona sus reservas y control de stock de forma manual, lo que provoca errores, duplicidad de pedidos y pérdida de tiempo.</a:t>
            </a:r>
          </a:p>
          <a:p>
            <a:pPr algn="just">
              <a:lnSpc>
                <a:spcPts val="4104"/>
              </a:lnSpc>
            </a:pPr>
          </a:p>
          <a:p>
            <a:pPr algn="just" marL="0" indent="0" lvl="0">
              <a:lnSpc>
                <a:spcPts val="4104"/>
              </a:lnSpc>
            </a:pP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Este proyecto busca modernizar y centralizar estos procesos mediante una plataform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 tecno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lógic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qu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optimice l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gestión y mejore la experie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nci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 del 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</a:t>
            </a:r>
            <a:r>
              <a:rPr lang="en-US" sz="3420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liente.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143851" y="2502868"/>
            <a:ext cx="0" cy="720090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91513" y="3915533"/>
            <a:ext cx="7628420" cy="4375570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89938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Problemática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9760" y="6954528"/>
            <a:ext cx="162084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</a:pP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Esto genera errores, falta de control de stock y mala experiencia del cliente, ya que no existe una plataform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 cen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t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alizad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qu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p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er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mit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gestionar reservas de perfumes de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n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er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ráp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i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da y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con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fiable.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052" y="3805581"/>
            <a:ext cx="4894690" cy="144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21"/>
              </a:lnSpc>
            </a:pP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El</a:t>
            </a: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sistema actual de reservas </a:t>
            </a: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de</a:t>
            </a: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perfumes es manual y poco eficiente.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4778" y="2946408"/>
            <a:ext cx="4894690" cy="46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64"/>
              </a:lnSpc>
            </a:pPr>
            <a:r>
              <a:rPr lang="en-US" sz="3464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Reservas manuales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70542" y="3840457"/>
            <a:ext cx="4946917" cy="144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4"/>
              </a:lnSpc>
              <a:spcBef>
                <a:spcPct val="0"/>
              </a:spcBef>
            </a:pP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Los clientes no cuentan con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un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 h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ramienta digital para reservar fácilmente.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0981" y="2946408"/>
            <a:ext cx="4946917" cy="45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3379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Comunicación ineficiente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6197290"/>
            <a:ext cx="1623059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301323" y="3599040"/>
            <a:ext cx="4946917" cy="19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4"/>
              </a:lnSpc>
              <a:spcBef>
                <a:spcPct val="0"/>
              </a:spcBef>
            </a:pPr>
            <a:r>
              <a:rPr lang="en-US" sz="2956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in un cont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rol</a:t>
            </a:r>
            <a:r>
              <a:rPr lang="en-US" sz="2956" strike="noStrike" u="none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digital, la gestión de stock se vuelve ineficiente, lo que lleva a pérdidas de tiempo.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01323" y="2945130"/>
            <a:ext cx="4946917" cy="45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9"/>
              </a:lnSpc>
              <a:spcBef>
                <a:spcPct val="0"/>
              </a:spcBef>
            </a:pPr>
            <a:r>
              <a:rPr lang="en-US" sz="337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Control de Stock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28310" y="4269962"/>
            <a:ext cx="16230596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55051" y="5143500"/>
            <a:ext cx="7549422" cy="1007110"/>
            <a:chOff x="0" y="0"/>
            <a:chExt cx="10065896" cy="1342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65549"/>
              <a:ext cx="1037501" cy="811716"/>
            </a:xfrm>
            <a:custGeom>
              <a:avLst/>
              <a:gdLst/>
              <a:ahLst/>
              <a:cxnLst/>
              <a:rect r="r" b="b" t="t" l="l"/>
              <a:pathLst>
                <a:path h="811716" w="1037501">
                  <a:moveTo>
                    <a:pt x="0" y="0"/>
                  </a:moveTo>
                  <a:lnTo>
                    <a:pt x="1037501" y="0"/>
                  </a:lnTo>
                  <a:lnTo>
                    <a:pt x="1037501" y="811716"/>
                  </a:lnTo>
                  <a:lnTo>
                    <a:pt x="0" y="81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7818" t="0" r="-94372" b="-27346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27149" y="-38100"/>
              <a:ext cx="8538746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Cre</a:t>
              </a:r>
              <a:r>
                <a:rPr lang="en-US" sz="3199" strike="noStrike" u="none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ar un sistema de reservas digital.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5051" y="6626860"/>
            <a:ext cx="6689541" cy="883750"/>
            <a:chOff x="0" y="0"/>
            <a:chExt cx="8919388" cy="11783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527149" y="57150"/>
              <a:ext cx="7392239" cy="112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Implem</a:t>
              </a:r>
              <a:r>
                <a:rPr lang="en-US" sz="3199" strike="noStrike" u="none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entar un chat en tiempo real cliente–vendedor.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183309"/>
              <a:ext cx="1037501" cy="811716"/>
            </a:xfrm>
            <a:custGeom>
              <a:avLst/>
              <a:gdLst/>
              <a:ahLst/>
              <a:cxnLst/>
              <a:rect r="r" b="b" t="t" l="l"/>
              <a:pathLst>
                <a:path h="811716" w="1037501">
                  <a:moveTo>
                    <a:pt x="0" y="0"/>
                  </a:moveTo>
                  <a:lnTo>
                    <a:pt x="1037501" y="0"/>
                  </a:lnTo>
                  <a:lnTo>
                    <a:pt x="1037501" y="811715"/>
                  </a:lnTo>
                  <a:lnTo>
                    <a:pt x="0" y="811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7818" t="0" r="-94372" b="-273466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5051" y="7986860"/>
            <a:ext cx="7580977" cy="883750"/>
            <a:chOff x="0" y="0"/>
            <a:chExt cx="10107970" cy="11783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527149" y="57150"/>
              <a:ext cx="8580820" cy="112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99"/>
                </a:lnSpc>
                <a:spcBef>
                  <a:spcPct val="0"/>
                </a:spcBef>
              </a:pPr>
              <a:r>
                <a:rPr lang="en-US" sz="3199" strike="noStrike" u="none">
                  <a:solidFill>
                    <a:srgbClr val="F6F6F6"/>
                  </a:solidFill>
                  <a:latin typeface="Ovo"/>
                  <a:ea typeface="Ovo"/>
                  <a:cs typeface="Ovo"/>
                  <a:sym typeface="Ovo"/>
                </a:rPr>
                <a:t>Permitir al administrador gestionar el stock de forma inmediata.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83309"/>
              <a:ext cx="1037501" cy="811716"/>
            </a:xfrm>
            <a:custGeom>
              <a:avLst/>
              <a:gdLst/>
              <a:ahLst/>
              <a:cxnLst/>
              <a:rect r="r" b="b" t="t" l="l"/>
              <a:pathLst>
                <a:path h="811716" w="1037501">
                  <a:moveTo>
                    <a:pt x="0" y="0"/>
                  </a:moveTo>
                  <a:lnTo>
                    <a:pt x="1037501" y="0"/>
                  </a:lnTo>
                  <a:lnTo>
                    <a:pt x="1037501" y="811715"/>
                  </a:lnTo>
                  <a:lnTo>
                    <a:pt x="0" y="8117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97818" t="0" r="-94372" b="-27346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186169">
            <a:off x="9545334" y="4834576"/>
            <a:ext cx="4061833" cy="3584567"/>
          </a:xfrm>
          <a:custGeom>
            <a:avLst/>
            <a:gdLst/>
            <a:ahLst/>
            <a:cxnLst/>
            <a:rect r="r" b="b" t="t" l="l"/>
            <a:pathLst>
              <a:path h="3584567" w="4061833">
                <a:moveTo>
                  <a:pt x="4061832" y="0"/>
                </a:moveTo>
                <a:lnTo>
                  <a:pt x="0" y="0"/>
                </a:lnTo>
                <a:lnTo>
                  <a:pt x="0" y="3584568"/>
                </a:lnTo>
                <a:lnTo>
                  <a:pt x="4061832" y="3584568"/>
                </a:lnTo>
                <a:lnTo>
                  <a:pt x="4061832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4616472" y="4566367"/>
            <a:ext cx="3258084" cy="3168487"/>
          </a:xfrm>
          <a:custGeom>
            <a:avLst/>
            <a:gdLst/>
            <a:ahLst/>
            <a:cxnLst/>
            <a:rect r="r" b="b" t="t" l="l"/>
            <a:pathLst>
              <a:path h="3168487" w="3258084">
                <a:moveTo>
                  <a:pt x="3258084" y="0"/>
                </a:moveTo>
                <a:lnTo>
                  <a:pt x="0" y="0"/>
                </a:lnTo>
                <a:lnTo>
                  <a:pt x="0" y="3168486"/>
                </a:lnTo>
                <a:lnTo>
                  <a:pt x="3258084" y="3168486"/>
                </a:lnTo>
                <a:lnTo>
                  <a:pt x="325808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97961" y="7098727"/>
            <a:ext cx="2847553" cy="2878739"/>
          </a:xfrm>
          <a:custGeom>
            <a:avLst/>
            <a:gdLst/>
            <a:ahLst/>
            <a:cxnLst/>
            <a:rect r="r" b="b" t="t" l="l"/>
            <a:pathLst>
              <a:path h="2878739" w="2847553">
                <a:moveTo>
                  <a:pt x="0" y="0"/>
                </a:moveTo>
                <a:lnTo>
                  <a:pt x="2847553" y="0"/>
                </a:lnTo>
                <a:lnTo>
                  <a:pt x="2847553" y="2878739"/>
                </a:lnTo>
                <a:lnTo>
                  <a:pt x="0" y="2878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6727">
            <a:off x="11854064" y="5551630"/>
            <a:ext cx="2513337" cy="3034210"/>
          </a:xfrm>
          <a:custGeom>
            <a:avLst/>
            <a:gdLst/>
            <a:ahLst/>
            <a:cxnLst/>
            <a:rect r="r" b="b" t="t" l="l"/>
            <a:pathLst>
              <a:path h="3034210" w="2513337">
                <a:moveTo>
                  <a:pt x="0" y="0"/>
                </a:moveTo>
                <a:lnTo>
                  <a:pt x="2513337" y="0"/>
                </a:lnTo>
                <a:lnTo>
                  <a:pt x="2513337" y="3034210"/>
                </a:lnTo>
                <a:lnTo>
                  <a:pt x="0" y="30342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Solución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7642" y="2815897"/>
            <a:ext cx="16208479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</a:pP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De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sarrollar una pla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taforma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tecnológica (web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y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licac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i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ón 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óv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i</a:t>
            </a:r>
            <a:r>
              <a:rPr lang="en-US" sz="319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l) que permita reservar perfumes, gestionar pedidos y mejorar la comunicación cliente-vendedor.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1167" t="0" r="-154171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00641"/>
            <a:ext cx="10602276" cy="451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6"/>
              </a:lnSpc>
            </a:pPr>
            <a:r>
              <a:rPr lang="en-US" sz="332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El proyecto se desarrolla utilizando la metodología ágil SCRUM, la cual permite una planificación flexible y entregas incrementales del sistema.</a:t>
            </a:r>
          </a:p>
          <a:p>
            <a:pPr algn="just">
              <a:lnSpc>
                <a:spcPts val="3986"/>
              </a:lnSpc>
            </a:pPr>
          </a:p>
          <a:p>
            <a:pPr algn="just" marL="0" indent="0" lvl="0">
              <a:lnSpc>
                <a:spcPts val="3986"/>
              </a:lnSpc>
            </a:pPr>
            <a:r>
              <a:rPr lang="en-US" sz="332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El trabajo se organiza en sprints de dos semanas, donde se definieron objetivos específicos, se realizaron reuniones de seguimiento y se incorporó retroalimentación continua por parte del equipo y los stakeholders.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94578" y="4121593"/>
            <a:ext cx="3629172" cy="3080260"/>
          </a:xfrm>
          <a:custGeom>
            <a:avLst/>
            <a:gdLst/>
            <a:ahLst/>
            <a:cxnLst/>
            <a:rect r="r" b="b" t="t" l="l"/>
            <a:pathLst>
              <a:path h="3080260" w="3629172">
                <a:moveTo>
                  <a:pt x="0" y="0"/>
                </a:moveTo>
                <a:lnTo>
                  <a:pt x="3629172" y="0"/>
                </a:lnTo>
                <a:lnTo>
                  <a:pt x="3629172" y="3080260"/>
                </a:lnTo>
                <a:lnTo>
                  <a:pt x="0" y="3080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Metodología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4603" y="2869325"/>
            <a:ext cx="14258795" cy="6388975"/>
          </a:xfrm>
          <a:custGeom>
            <a:avLst/>
            <a:gdLst/>
            <a:ahLst/>
            <a:cxnLst/>
            <a:rect r="r" b="b" t="t" l="l"/>
            <a:pathLst>
              <a:path h="6388975" w="14258795">
                <a:moveTo>
                  <a:pt x="0" y="0"/>
                </a:moveTo>
                <a:lnTo>
                  <a:pt x="14258794" y="0"/>
                </a:lnTo>
                <a:lnTo>
                  <a:pt x="14258794" y="6388975"/>
                </a:lnTo>
                <a:lnTo>
                  <a:pt x="0" y="63889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Cronograma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0817" y="2744585"/>
            <a:ext cx="16208483" cy="606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Para el desarrollo de Perfumes Catedral se implementó una arquitectura</a:t>
            </a:r>
          </a:p>
          <a:p>
            <a:pPr algn="just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basada en tecnologías modernas y escalables.</a:t>
            </a:r>
          </a:p>
          <a:p>
            <a:pPr algn="just">
              <a:lnSpc>
                <a:spcPts val="3981"/>
              </a:lnSpc>
            </a:pPr>
          </a:p>
          <a:p>
            <a:pPr algn="just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En el frontend se utilizó Typescript, acompañado de Tailwind CSS y Angular Material, permitiendo una interfaz responsiva y coherente con los principios de diseño moderno.</a:t>
            </a:r>
          </a:p>
          <a:p>
            <a:pPr algn="just">
              <a:lnSpc>
                <a:spcPts val="3981"/>
              </a:lnSpc>
            </a:pPr>
          </a:p>
          <a:p>
            <a:pPr algn="just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En el backend, se empleó NestJS junto con MongoDB, garantizando una estructura modular, segura y de fácil mantenimiento.</a:t>
            </a:r>
          </a:p>
          <a:p>
            <a:pPr algn="just">
              <a:lnSpc>
                <a:spcPts val="3981"/>
              </a:lnSpc>
            </a:pPr>
          </a:p>
          <a:p>
            <a:pPr algn="just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                    Además, se utilizó Ionic para la versión móvil destinada a los vendedores, y   </a:t>
            </a:r>
          </a:p>
          <a:p>
            <a:pPr algn="just" marL="0" indent="0" lvl="0">
              <a:lnSpc>
                <a:spcPts val="3981"/>
              </a:lnSpc>
            </a:pPr>
            <a:r>
              <a:rPr lang="en-US" sz="3317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                    GitHub como sistema de control de versiones para el trabajo colaborativo.</a:t>
            </a:r>
          </a:p>
          <a:p>
            <a:pPr algn="just" marL="0" indent="0" lvl="0">
              <a:lnSpc>
                <a:spcPts val="398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7288492"/>
            <a:ext cx="1969808" cy="1969808"/>
          </a:xfrm>
          <a:custGeom>
            <a:avLst/>
            <a:gdLst/>
            <a:ahLst/>
            <a:cxnLst/>
            <a:rect r="r" b="b" t="t" l="l"/>
            <a:pathLst>
              <a:path h="1969808" w="1969808">
                <a:moveTo>
                  <a:pt x="0" y="0"/>
                </a:moveTo>
                <a:lnTo>
                  <a:pt x="1969808" y="0"/>
                </a:lnTo>
                <a:lnTo>
                  <a:pt x="1969808" y="1969808"/>
                </a:lnTo>
                <a:lnTo>
                  <a:pt x="0" y="19698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26955" y="1994639"/>
            <a:ext cx="2213375" cy="2138674"/>
          </a:xfrm>
          <a:custGeom>
            <a:avLst/>
            <a:gdLst/>
            <a:ahLst/>
            <a:cxnLst/>
            <a:rect r="r" b="b" t="t" l="l"/>
            <a:pathLst>
              <a:path h="2138674" w="2213375">
                <a:moveTo>
                  <a:pt x="0" y="0"/>
                </a:moveTo>
                <a:lnTo>
                  <a:pt x="2213375" y="0"/>
                </a:lnTo>
                <a:lnTo>
                  <a:pt x="2213375" y="2138674"/>
                </a:lnTo>
                <a:lnTo>
                  <a:pt x="0" y="213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Framework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Arquitectura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80535" y="1028700"/>
            <a:ext cx="5634842" cy="8668988"/>
          </a:xfrm>
          <a:custGeom>
            <a:avLst/>
            <a:gdLst/>
            <a:ahLst/>
            <a:cxnLst/>
            <a:rect r="r" b="b" t="t" l="l"/>
            <a:pathLst>
              <a:path h="8668988" w="5634842">
                <a:moveTo>
                  <a:pt x="0" y="0"/>
                </a:moveTo>
                <a:lnTo>
                  <a:pt x="5634842" y="0"/>
                </a:lnTo>
                <a:lnTo>
                  <a:pt x="5634842" y="8668988"/>
                </a:lnTo>
                <a:lnTo>
                  <a:pt x="0" y="8668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49880"/>
            <a:ext cx="8865195" cy="571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1"/>
              </a:lnSpc>
            </a:pP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Se desarrolló bajo una </a:t>
            </a: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arquitectura cliente-servidor, dividiendo las responsabilidades entre el frontend, el backend y la base de datos:</a:t>
            </a:r>
          </a:p>
          <a:p>
            <a:pPr algn="l" marL="634668" indent="-317334" lvl="1">
              <a:lnSpc>
                <a:spcPts val="3821"/>
              </a:lnSpc>
              <a:buFont typeface="Arial"/>
              <a:buChar char="•"/>
            </a:pP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El frontend, construido en Angular, se encarga de la interacción con el usuario y el consumo de la API.</a:t>
            </a:r>
          </a:p>
          <a:p>
            <a:pPr algn="l" marL="634668" indent="-317334" lvl="1">
              <a:lnSpc>
                <a:spcPts val="3821"/>
              </a:lnSpc>
              <a:buFont typeface="Arial"/>
              <a:buChar char="•"/>
            </a:pP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El backend, desarrollado con NestJS, gestiona la lógica de negocio y la comunicación con la base de datos.</a:t>
            </a:r>
          </a:p>
          <a:p>
            <a:pPr algn="l" marL="634668" indent="-317334" lvl="1">
              <a:lnSpc>
                <a:spcPts val="3821"/>
              </a:lnSpc>
              <a:buFont typeface="Arial"/>
              <a:buChar char="•"/>
            </a:pPr>
            <a:r>
              <a:rPr lang="en-US" sz="2939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 Finalmente, los datos se almacenan en MongoDB, garantizando flexibilidad, escalabilidad y persistencia de la información.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646310" y="-264631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10650" y="-9010650"/>
            <a:ext cx="266700" cy="18288000"/>
          </a:xfrm>
          <a:custGeom>
            <a:avLst/>
            <a:gdLst/>
            <a:ahLst/>
            <a:cxnLst/>
            <a:rect r="r" b="b" t="t" l="l"/>
            <a:pathLst>
              <a:path h="18288000" w="266700">
                <a:moveTo>
                  <a:pt x="0" y="0"/>
                </a:moveTo>
                <a:lnTo>
                  <a:pt x="266700" y="0"/>
                </a:lnTo>
                <a:lnTo>
                  <a:pt x="2667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7" t="0" r="-1541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610" y="2566475"/>
            <a:ext cx="13482780" cy="6185225"/>
          </a:xfrm>
          <a:custGeom>
            <a:avLst/>
            <a:gdLst/>
            <a:ahLst/>
            <a:cxnLst/>
            <a:rect r="r" b="b" t="t" l="l"/>
            <a:pathLst>
              <a:path h="6185225" w="13482780">
                <a:moveTo>
                  <a:pt x="0" y="0"/>
                </a:moveTo>
                <a:lnTo>
                  <a:pt x="13482780" y="0"/>
                </a:lnTo>
                <a:lnTo>
                  <a:pt x="13482780" y="6185226"/>
                </a:lnTo>
                <a:lnTo>
                  <a:pt x="0" y="6185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0817" y="1152525"/>
            <a:ext cx="16208483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7200" spc="-72">
                <a:solidFill>
                  <a:srgbClr val="F6F6F6"/>
                </a:solidFill>
                <a:latin typeface="Ovo"/>
                <a:ea typeface="Ovo"/>
                <a:cs typeface="Ovo"/>
                <a:sym typeface="Ovo"/>
              </a:rPr>
              <a:t>Modelo BD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Perfumes Catedral</dc:description>
  <dc:identifier>DAG6O0Bfm4A</dc:identifier>
  <dcterms:modified xsi:type="dcterms:W3CDTF">2011-08-01T06:04:30Z</dcterms:modified>
  <cp:revision>1</cp:revision>
  <dc:title>Perfumes Catedral PF</dc:title>
</cp:coreProperties>
</file>